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67" r:id="rId3"/>
    <p:sldId id="262" r:id="rId4"/>
    <p:sldId id="263" r:id="rId5"/>
    <p:sldId id="258" r:id="rId6"/>
    <p:sldId id="265" r:id="rId7"/>
    <p:sldId id="266"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86DBCC-46B3-4461-AE33-F3C996BCC251}" v="1" dt="2025-06-05T18:23:23.8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71"/>
    <p:restoredTop sz="94626"/>
  </p:normalViewPr>
  <p:slideViewPr>
    <p:cSldViewPr snapToGrid="0">
      <p:cViewPr varScale="1">
        <p:scale>
          <a:sx n="105" d="100"/>
          <a:sy n="105" d="100"/>
        </p:scale>
        <p:origin x="60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7172CD-A1D1-2840-884C-78C4E085095F}" type="datetimeFigureOut">
              <a:rPr lang="en-US" smtClean="0"/>
              <a:t>6/6/2025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F28DCB-A7AA-2244-AE27-27D241B97224}" type="slidenum">
              <a:rPr lang="en-US" smtClean="0"/>
              <a:t>‹#›</a:t>
            </a:fld>
            <a:endParaRPr lang="en-US"/>
          </a:p>
        </p:txBody>
      </p:sp>
    </p:spTree>
    <p:extLst>
      <p:ext uri="{BB962C8B-B14F-4D97-AF65-F5344CB8AC3E}">
        <p14:creationId xmlns:p14="http://schemas.microsoft.com/office/powerpoint/2010/main" val="4208121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8154E-6DF4-6F42-A603-573F863725C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FB32392-C28A-1142-B849-A0C7217FE7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BE94758-7B19-9C45-BABB-1879FC25523B}"/>
              </a:ext>
            </a:extLst>
          </p:cNvPr>
          <p:cNvSpPr>
            <a:spLocks noGrp="1"/>
          </p:cNvSpPr>
          <p:nvPr>
            <p:ph type="dt" sz="half" idx="10"/>
          </p:nvPr>
        </p:nvSpPr>
        <p:spPr/>
        <p:txBody>
          <a:bodyPr/>
          <a:lstStyle/>
          <a:p>
            <a:fld id="{9F5B765C-AE4F-954F-8901-02BBE0B35708}" type="datetimeFigureOut">
              <a:rPr lang="en-US" smtClean="0"/>
              <a:t>6/6/2025</a:t>
            </a:fld>
            <a:endParaRPr lang="en-US"/>
          </a:p>
        </p:txBody>
      </p:sp>
      <p:sp>
        <p:nvSpPr>
          <p:cNvPr id="5" name="Footer Placeholder 4">
            <a:extLst>
              <a:ext uri="{FF2B5EF4-FFF2-40B4-BE49-F238E27FC236}">
                <a16:creationId xmlns:a16="http://schemas.microsoft.com/office/drawing/2014/main" id="{1CC422C2-7D0B-6A4D-A1FA-D2FF479078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BA5F5A-6891-114B-B72A-8740BFEE6F7D}"/>
              </a:ext>
            </a:extLst>
          </p:cNvPr>
          <p:cNvSpPr>
            <a:spLocks noGrp="1"/>
          </p:cNvSpPr>
          <p:nvPr>
            <p:ph type="sldNum" sz="quarter" idx="12"/>
          </p:nvPr>
        </p:nvSpPr>
        <p:spPr/>
        <p:txBody>
          <a:bodyPr/>
          <a:lstStyle/>
          <a:p>
            <a:fld id="{5B67B2B0-0803-1C41-84A9-E5C863C92F9E}" type="slidenum">
              <a:rPr lang="en-US" smtClean="0"/>
              <a:t>‹#›</a:t>
            </a:fld>
            <a:endParaRPr lang="en-US"/>
          </a:p>
        </p:txBody>
      </p:sp>
    </p:spTree>
    <p:extLst>
      <p:ext uri="{BB962C8B-B14F-4D97-AF65-F5344CB8AC3E}">
        <p14:creationId xmlns:p14="http://schemas.microsoft.com/office/powerpoint/2010/main" val="3514247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24F20-9064-B64B-8CE7-E46DCC2A078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7DA22B7-83C4-244E-8993-4C4108574A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5265CE-8B53-DF44-B87E-43AB20F0BD1C}"/>
              </a:ext>
            </a:extLst>
          </p:cNvPr>
          <p:cNvSpPr>
            <a:spLocks noGrp="1"/>
          </p:cNvSpPr>
          <p:nvPr>
            <p:ph type="dt" sz="half" idx="10"/>
          </p:nvPr>
        </p:nvSpPr>
        <p:spPr/>
        <p:txBody>
          <a:bodyPr/>
          <a:lstStyle/>
          <a:p>
            <a:fld id="{9F5B765C-AE4F-954F-8901-02BBE0B35708}" type="datetimeFigureOut">
              <a:rPr lang="en-US" smtClean="0"/>
              <a:t>6/6/2025</a:t>
            </a:fld>
            <a:endParaRPr lang="en-US"/>
          </a:p>
        </p:txBody>
      </p:sp>
      <p:sp>
        <p:nvSpPr>
          <p:cNvPr id="5" name="Footer Placeholder 4">
            <a:extLst>
              <a:ext uri="{FF2B5EF4-FFF2-40B4-BE49-F238E27FC236}">
                <a16:creationId xmlns:a16="http://schemas.microsoft.com/office/drawing/2014/main" id="{449731EB-FBE7-084F-AC87-96CFF33EDB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86FA46-1451-2847-8016-A92D401BE4FA}"/>
              </a:ext>
            </a:extLst>
          </p:cNvPr>
          <p:cNvSpPr>
            <a:spLocks noGrp="1"/>
          </p:cNvSpPr>
          <p:nvPr>
            <p:ph type="sldNum" sz="quarter" idx="12"/>
          </p:nvPr>
        </p:nvSpPr>
        <p:spPr/>
        <p:txBody>
          <a:bodyPr/>
          <a:lstStyle/>
          <a:p>
            <a:fld id="{5B67B2B0-0803-1C41-84A9-E5C863C92F9E}" type="slidenum">
              <a:rPr lang="en-US" smtClean="0"/>
              <a:t>‹#›</a:t>
            </a:fld>
            <a:endParaRPr lang="en-US"/>
          </a:p>
        </p:txBody>
      </p:sp>
    </p:spTree>
    <p:extLst>
      <p:ext uri="{BB962C8B-B14F-4D97-AF65-F5344CB8AC3E}">
        <p14:creationId xmlns:p14="http://schemas.microsoft.com/office/powerpoint/2010/main" val="3837197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46DC10-668F-A34A-8A5C-47F3CFE17CE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8730623-884A-6B49-A7AB-972C238362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70D4C7-A781-AB44-A28F-EB1BE763C887}"/>
              </a:ext>
            </a:extLst>
          </p:cNvPr>
          <p:cNvSpPr>
            <a:spLocks noGrp="1"/>
          </p:cNvSpPr>
          <p:nvPr>
            <p:ph type="dt" sz="half" idx="10"/>
          </p:nvPr>
        </p:nvSpPr>
        <p:spPr/>
        <p:txBody>
          <a:bodyPr/>
          <a:lstStyle/>
          <a:p>
            <a:fld id="{9F5B765C-AE4F-954F-8901-02BBE0B35708}" type="datetimeFigureOut">
              <a:rPr lang="en-US" smtClean="0"/>
              <a:t>6/6/2025</a:t>
            </a:fld>
            <a:endParaRPr lang="en-US"/>
          </a:p>
        </p:txBody>
      </p:sp>
      <p:sp>
        <p:nvSpPr>
          <p:cNvPr id="5" name="Footer Placeholder 4">
            <a:extLst>
              <a:ext uri="{FF2B5EF4-FFF2-40B4-BE49-F238E27FC236}">
                <a16:creationId xmlns:a16="http://schemas.microsoft.com/office/drawing/2014/main" id="{BD98C024-E111-194E-8AA0-8EFC9847EE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265067-7763-1749-A79D-87095DD799FB}"/>
              </a:ext>
            </a:extLst>
          </p:cNvPr>
          <p:cNvSpPr>
            <a:spLocks noGrp="1"/>
          </p:cNvSpPr>
          <p:nvPr>
            <p:ph type="sldNum" sz="quarter" idx="12"/>
          </p:nvPr>
        </p:nvSpPr>
        <p:spPr/>
        <p:txBody>
          <a:bodyPr/>
          <a:lstStyle/>
          <a:p>
            <a:fld id="{5B67B2B0-0803-1C41-84A9-E5C863C92F9E}" type="slidenum">
              <a:rPr lang="en-US" smtClean="0"/>
              <a:t>‹#›</a:t>
            </a:fld>
            <a:endParaRPr lang="en-US"/>
          </a:p>
        </p:txBody>
      </p:sp>
    </p:spTree>
    <p:extLst>
      <p:ext uri="{BB962C8B-B14F-4D97-AF65-F5344CB8AC3E}">
        <p14:creationId xmlns:p14="http://schemas.microsoft.com/office/powerpoint/2010/main" val="693115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C2BFF-BD3E-1740-823F-CEE9177D2B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1B8352-6D03-2948-A974-61FA73A53C3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441ACA-DBEC-AB41-8811-0215FAC93834}"/>
              </a:ext>
            </a:extLst>
          </p:cNvPr>
          <p:cNvSpPr>
            <a:spLocks noGrp="1"/>
          </p:cNvSpPr>
          <p:nvPr>
            <p:ph type="dt" sz="half" idx="10"/>
          </p:nvPr>
        </p:nvSpPr>
        <p:spPr/>
        <p:txBody>
          <a:bodyPr/>
          <a:lstStyle/>
          <a:p>
            <a:fld id="{9F5B765C-AE4F-954F-8901-02BBE0B35708}" type="datetimeFigureOut">
              <a:rPr lang="en-US" smtClean="0"/>
              <a:t>6/6/2025</a:t>
            </a:fld>
            <a:endParaRPr lang="en-US"/>
          </a:p>
        </p:txBody>
      </p:sp>
      <p:sp>
        <p:nvSpPr>
          <p:cNvPr id="5" name="Footer Placeholder 4">
            <a:extLst>
              <a:ext uri="{FF2B5EF4-FFF2-40B4-BE49-F238E27FC236}">
                <a16:creationId xmlns:a16="http://schemas.microsoft.com/office/drawing/2014/main" id="{8D4C382C-8C03-BE44-9A25-93BB484275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A74611-48A9-F542-85E1-0363A565988B}"/>
              </a:ext>
            </a:extLst>
          </p:cNvPr>
          <p:cNvSpPr>
            <a:spLocks noGrp="1"/>
          </p:cNvSpPr>
          <p:nvPr>
            <p:ph type="sldNum" sz="quarter" idx="12"/>
          </p:nvPr>
        </p:nvSpPr>
        <p:spPr/>
        <p:txBody>
          <a:bodyPr/>
          <a:lstStyle/>
          <a:p>
            <a:fld id="{5B67B2B0-0803-1C41-84A9-E5C863C92F9E}" type="slidenum">
              <a:rPr lang="en-US" smtClean="0"/>
              <a:t>‹#›</a:t>
            </a:fld>
            <a:endParaRPr lang="en-US"/>
          </a:p>
        </p:txBody>
      </p:sp>
    </p:spTree>
    <p:extLst>
      <p:ext uri="{BB962C8B-B14F-4D97-AF65-F5344CB8AC3E}">
        <p14:creationId xmlns:p14="http://schemas.microsoft.com/office/powerpoint/2010/main" val="1893483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41EF7-A224-3340-8319-F7DD981A52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DCA4A99-B82E-5A48-BFD4-B89CDCA938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A384D95-10B4-DE48-B857-ECB889E1C650}"/>
              </a:ext>
            </a:extLst>
          </p:cNvPr>
          <p:cNvSpPr>
            <a:spLocks noGrp="1"/>
          </p:cNvSpPr>
          <p:nvPr>
            <p:ph type="dt" sz="half" idx="10"/>
          </p:nvPr>
        </p:nvSpPr>
        <p:spPr/>
        <p:txBody>
          <a:bodyPr/>
          <a:lstStyle/>
          <a:p>
            <a:fld id="{9F5B765C-AE4F-954F-8901-02BBE0B35708}" type="datetimeFigureOut">
              <a:rPr lang="en-US" smtClean="0"/>
              <a:t>6/6/2025</a:t>
            </a:fld>
            <a:endParaRPr lang="en-US"/>
          </a:p>
        </p:txBody>
      </p:sp>
      <p:sp>
        <p:nvSpPr>
          <p:cNvPr id="5" name="Footer Placeholder 4">
            <a:extLst>
              <a:ext uri="{FF2B5EF4-FFF2-40B4-BE49-F238E27FC236}">
                <a16:creationId xmlns:a16="http://schemas.microsoft.com/office/drawing/2014/main" id="{EDB6CF25-5829-1F4B-A175-29378B38E5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1E1F28-F5E9-1F4D-A747-BED5E977EBEF}"/>
              </a:ext>
            </a:extLst>
          </p:cNvPr>
          <p:cNvSpPr>
            <a:spLocks noGrp="1"/>
          </p:cNvSpPr>
          <p:nvPr>
            <p:ph type="sldNum" sz="quarter" idx="12"/>
          </p:nvPr>
        </p:nvSpPr>
        <p:spPr/>
        <p:txBody>
          <a:bodyPr/>
          <a:lstStyle/>
          <a:p>
            <a:fld id="{5B67B2B0-0803-1C41-84A9-E5C863C92F9E}" type="slidenum">
              <a:rPr lang="en-US" smtClean="0"/>
              <a:t>‹#›</a:t>
            </a:fld>
            <a:endParaRPr lang="en-US"/>
          </a:p>
        </p:txBody>
      </p:sp>
    </p:spTree>
    <p:extLst>
      <p:ext uri="{BB962C8B-B14F-4D97-AF65-F5344CB8AC3E}">
        <p14:creationId xmlns:p14="http://schemas.microsoft.com/office/powerpoint/2010/main" val="2474113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514B1-9E4B-9A4B-A0FC-DDC424C971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B4442DE-D35B-8046-9195-AC8AE0F631D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85A91AB-7A77-BF4D-AC5B-5B177535D2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009C94-C605-8A4F-AE14-C7B04804D6D7}"/>
              </a:ext>
            </a:extLst>
          </p:cNvPr>
          <p:cNvSpPr>
            <a:spLocks noGrp="1"/>
          </p:cNvSpPr>
          <p:nvPr>
            <p:ph type="dt" sz="half" idx="10"/>
          </p:nvPr>
        </p:nvSpPr>
        <p:spPr/>
        <p:txBody>
          <a:bodyPr/>
          <a:lstStyle/>
          <a:p>
            <a:fld id="{9F5B765C-AE4F-954F-8901-02BBE0B35708}" type="datetimeFigureOut">
              <a:rPr lang="en-US" smtClean="0"/>
              <a:t>6/6/2025</a:t>
            </a:fld>
            <a:endParaRPr lang="en-US"/>
          </a:p>
        </p:txBody>
      </p:sp>
      <p:sp>
        <p:nvSpPr>
          <p:cNvPr id="6" name="Footer Placeholder 5">
            <a:extLst>
              <a:ext uri="{FF2B5EF4-FFF2-40B4-BE49-F238E27FC236}">
                <a16:creationId xmlns:a16="http://schemas.microsoft.com/office/drawing/2014/main" id="{E97D6DAA-C89E-884B-A128-F8E1F71AA6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84F6CF-9209-5F46-A702-48DDAC7A2C53}"/>
              </a:ext>
            </a:extLst>
          </p:cNvPr>
          <p:cNvSpPr>
            <a:spLocks noGrp="1"/>
          </p:cNvSpPr>
          <p:nvPr>
            <p:ph type="sldNum" sz="quarter" idx="12"/>
          </p:nvPr>
        </p:nvSpPr>
        <p:spPr/>
        <p:txBody>
          <a:bodyPr/>
          <a:lstStyle/>
          <a:p>
            <a:fld id="{5B67B2B0-0803-1C41-84A9-E5C863C92F9E}" type="slidenum">
              <a:rPr lang="en-US" smtClean="0"/>
              <a:t>‹#›</a:t>
            </a:fld>
            <a:endParaRPr lang="en-US"/>
          </a:p>
        </p:txBody>
      </p:sp>
    </p:spTree>
    <p:extLst>
      <p:ext uri="{BB962C8B-B14F-4D97-AF65-F5344CB8AC3E}">
        <p14:creationId xmlns:p14="http://schemas.microsoft.com/office/powerpoint/2010/main" val="1012231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39DAA-0AFB-B346-840A-6662B392563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841A009-101F-1549-B746-67E92BBC02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70EB487-3272-EB4B-8C59-45154D2C620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2F4199F-1F8D-5144-9DB5-42D21DAD72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152C7-3BC7-1A47-B3A5-05A4E46E7E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E479A0-B646-E549-85AB-25B90C8E6956}"/>
              </a:ext>
            </a:extLst>
          </p:cNvPr>
          <p:cNvSpPr>
            <a:spLocks noGrp="1"/>
          </p:cNvSpPr>
          <p:nvPr>
            <p:ph type="dt" sz="half" idx="10"/>
          </p:nvPr>
        </p:nvSpPr>
        <p:spPr/>
        <p:txBody>
          <a:bodyPr/>
          <a:lstStyle/>
          <a:p>
            <a:fld id="{9F5B765C-AE4F-954F-8901-02BBE0B35708}" type="datetimeFigureOut">
              <a:rPr lang="en-US" smtClean="0"/>
              <a:t>6/6/2025</a:t>
            </a:fld>
            <a:endParaRPr lang="en-US"/>
          </a:p>
        </p:txBody>
      </p:sp>
      <p:sp>
        <p:nvSpPr>
          <p:cNvPr id="8" name="Footer Placeholder 7">
            <a:extLst>
              <a:ext uri="{FF2B5EF4-FFF2-40B4-BE49-F238E27FC236}">
                <a16:creationId xmlns:a16="http://schemas.microsoft.com/office/drawing/2014/main" id="{906588FE-7EF2-C742-8F11-A069F1F0D4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BFC3551-284B-AB49-AA12-C47454F0F546}"/>
              </a:ext>
            </a:extLst>
          </p:cNvPr>
          <p:cNvSpPr>
            <a:spLocks noGrp="1"/>
          </p:cNvSpPr>
          <p:nvPr>
            <p:ph type="sldNum" sz="quarter" idx="12"/>
          </p:nvPr>
        </p:nvSpPr>
        <p:spPr/>
        <p:txBody>
          <a:bodyPr/>
          <a:lstStyle/>
          <a:p>
            <a:fld id="{5B67B2B0-0803-1C41-84A9-E5C863C92F9E}" type="slidenum">
              <a:rPr lang="en-US" smtClean="0"/>
              <a:t>‹#›</a:t>
            </a:fld>
            <a:endParaRPr lang="en-US"/>
          </a:p>
        </p:txBody>
      </p:sp>
    </p:spTree>
    <p:extLst>
      <p:ext uri="{BB962C8B-B14F-4D97-AF65-F5344CB8AC3E}">
        <p14:creationId xmlns:p14="http://schemas.microsoft.com/office/powerpoint/2010/main" val="3769156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809C9-5C18-DA46-AED4-398126EFB22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FAEB5E9-C275-DF4D-A2C9-D8091129777E}"/>
              </a:ext>
            </a:extLst>
          </p:cNvPr>
          <p:cNvSpPr>
            <a:spLocks noGrp="1"/>
          </p:cNvSpPr>
          <p:nvPr>
            <p:ph type="dt" sz="half" idx="10"/>
          </p:nvPr>
        </p:nvSpPr>
        <p:spPr/>
        <p:txBody>
          <a:bodyPr/>
          <a:lstStyle/>
          <a:p>
            <a:fld id="{9F5B765C-AE4F-954F-8901-02BBE0B35708}" type="datetimeFigureOut">
              <a:rPr lang="en-US" smtClean="0"/>
              <a:t>6/6/2025</a:t>
            </a:fld>
            <a:endParaRPr lang="en-US"/>
          </a:p>
        </p:txBody>
      </p:sp>
      <p:sp>
        <p:nvSpPr>
          <p:cNvPr id="4" name="Footer Placeholder 3">
            <a:extLst>
              <a:ext uri="{FF2B5EF4-FFF2-40B4-BE49-F238E27FC236}">
                <a16:creationId xmlns:a16="http://schemas.microsoft.com/office/drawing/2014/main" id="{657D0616-243F-4846-821B-3C7E50684D8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A140272-9D6D-314F-A350-70D8819080EA}"/>
              </a:ext>
            </a:extLst>
          </p:cNvPr>
          <p:cNvSpPr>
            <a:spLocks noGrp="1"/>
          </p:cNvSpPr>
          <p:nvPr>
            <p:ph type="sldNum" sz="quarter" idx="12"/>
          </p:nvPr>
        </p:nvSpPr>
        <p:spPr/>
        <p:txBody>
          <a:bodyPr/>
          <a:lstStyle/>
          <a:p>
            <a:fld id="{5B67B2B0-0803-1C41-84A9-E5C863C92F9E}" type="slidenum">
              <a:rPr lang="en-US" smtClean="0"/>
              <a:t>‹#›</a:t>
            </a:fld>
            <a:endParaRPr lang="en-US"/>
          </a:p>
        </p:txBody>
      </p:sp>
    </p:spTree>
    <p:extLst>
      <p:ext uri="{BB962C8B-B14F-4D97-AF65-F5344CB8AC3E}">
        <p14:creationId xmlns:p14="http://schemas.microsoft.com/office/powerpoint/2010/main" val="405979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DB8468-0BDA-724E-835B-7B9CD134E6BC}"/>
              </a:ext>
            </a:extLst>
          </p:cNvPr>
          <p:cNvSpPr>
            <a:spLocks noGrp="1"/>
          </p:cNvSpPr>
          <p:nvPr>
            <p:ph type="dt" sz="half" idx="10"/>
          </p:nvPr>
        </p:nvSpPr>
        <p:spPr/>
        <p:txBody>
          <a:bodyPr/>
          <a:lstStyle/>
          <a:p>
            <a:fld id="{9F5B765C-AE4F-954F-8901-02BBE0B35708}" type="datetimeFigureOut">
              <a:rPr lang="en-US" smtClean="0"/>
              <a:t>6/6/2025</a:t>
            </a:fld>
            <a:endParaRPr lang="en-US"/>
          </a:p>
        </p:txBody>
      </p:sp>
      <p:sp>
        <p:nvSpPr>
          <p:cNvPr id="3" name="Footer Placeholder 2">
            <a:extLst>
              <a:ext uri="{FF2B5EF4-FFF2-40B4-BE49-F238E27FC236}">
                <a16:creationId xmlns:a16="http://schemas.microsoft.com/office/drawing/2014/main" id="{2B5775B0-04B7-C04E-84B4-0540498FAD5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4AAD738-CFFE-F741-8B30-FE3F33C74531}"/>
              </a:ext>
            </a:extLst>
          </p:cNvPr>
          <p:cNvSpPr>
            <a:spLocks noGrp="1"/>
          </p:cNvSpPr>
          <p:nvPr>
            <p:ph type="sldNum" sz="quarter" idx="12"/>
          </p:nvPr>
        </p:nvSpPr>
        <p:spPr/>
        <p:txBody>
          <a:bodyPr/>
          <a:lstStyle/>
          <a:p>
            <a:fld id="{5B67B2B0-0803-1C41-84A9-E5C863C92F9E}" type="slidenum">
              <a:rPr lang="en-US" smtClean="0"/>
              <a:t>‹#›</a:t>
            </a:fld>
            <a:endParaRPr lang="en-US"/>
          </a:p>
        </p:txBody>
      </p:sp>
    </p:spTree>
    <p:extLst>
      <p:ext uri="{BB962C8B-B14F-4D97-AF65-F5344CB8AC3E}">
        <p14:creationId xmlns:p14="http://schemas.microsoft.com/office/powerpoint/2010/main" val="783573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B3D76-4956-554B-9E51-92309DC921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0B2E1CB-D77F-CC49-896C-913EADC6EA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BAA6504-1360-AB4C-930A-81D46C1669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F4313F-CAAD-584F-B36C-9DBDD188B6AF}"/>
              </a:ext>
            </a:extLst>
          </p:cNvPr>
          <p:cNvSpPr>
            <a:spLocks noGrp="1"/>
          </p:cNvSpPr>
          <p:nvPr>
            <p:ph type="dt" sz="half" idx="10"/>
          </p:nvPr>
        </p:nvSpPr>
        <p:spPr/>
        <p:txBody>
          <a:bodyPr/>
          <a:lstStyle/>
          <a:p>
            <a:fld id="{9F5B765C-AE4F-954F-8901-02BBE0B35708}" type="datetimeFigureOut">
              <a:rPr lang="en-US" smtClean="0"/>
              <a:t>6/6/2025</a:t>
            </a:fld>
            <a:endParaRPr lang="en-US"/>
          </a:p>
        </p:txBody>
      </p:sp>
      <p:sp>
        <p:nvSpPr>
          <p:cNvPr id="6" name="Footer Placeholder 5">
            <a:extLst>
              <a:ext uri="{FF2B5EF4-FFF2-40B4-BE49-F238E27FC236}">
                <a16:creationId xmlns:a16="http://schemas.microsoft.com/office/drawing/2014/main" id="{396E7A1D-7F5C-C740-BCDA-0C052C5940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85A304-ABC9-1642-A4A0-56D805FBA91B}"/>
              </a:ext>
            </a:extLst>
          </p:cNvPr>
          <p:cNvSpPr>
            <a:spLocks noGrp="1"/>
          </p:cNvSpPr>
          <p:nvPr>
            <p:ph type="sldNum" sz="quarter" idx="12"/>
          </p:nvPr>
        </p:nvSpPr>
        <p:spPr/>
        <p:txBody>
          <a:bodyPr/>
          <a:lstStyle/>
          <a:p>
            <a:fld id="{5B67B2B0-0803-1C41-84A9-E5C863C92F9E}" type="slidenum">
              <a:rPr lang="en-US" smtClean="0"/>
              <a:t>‹#›</a:t>
            </a:fld>
            <a:endParaRPr lang="en-US"/>
          </a:p>
        </p:txBody>
      </p:sp>
    </p:spTree>
    <p:extLst>
      <p:ext uri="{BB962C8B-B14F-4D97-AF65-F5344CB8AC3E}">
        <p14:creationId xmlns:p14="http://schemas.microsoft.com/office/powerpoint/2010/main" val="3285272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EC350-8443-7B42-908B-E36951E2C6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A3C2B8-91CF-634C-BBB2-5EFED6DB50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E798575-E43C-214A-8227-CA3FCFB28F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C448C6-96FE-2F4D-B194-56DEB6C9AD52}"/>
              </a:ext>
            </a:extLst>
          </p:cNvPr>
          <p:cNvSpPr>
            <a:spLocks noGrp="1"/>
          </p:cNvSpPr>
          <p:nvPr>
            <p:ph type="dt" sz="half" idx="10"/>
          </p:nvPr>
        </p:nvSpPr>
        <p:spPr/>
        <p:txBody>
          <a:bodyPr/>
          <a:lstStyle/>
          <a:p>
            <a:fld id="{9F5B765C-AE4F-954F-8901-02BBE0B35708}" type="datetimeFigureOut">
              <a:rPr lang="en-US" smtClean="0"/>
              <a:t>6/6/2025</a:t>
            </a:fld>
            <a:endParaRPr lang="en-US"/>
          </a:p>
        </p:txBody>
      </p:sp>
      <p:sp>
        <p:nvSpPr>
          <p:cNvPr id="6" name="Footer Placeholder 5">
            <a:extLst>
              <a:ext uri="{FF2B5EF4-FFF2-40B4-BE49-F238E27FC236}">
                <a16:creationId xmlns:a16="http://schemas.microsoft.com/office/drawing/2014/main" id="{D4634C03-9657-0F4F-8B39-D85307299B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88D350-4C46-AF4A-A538-62C9D86896F0}"/>
              </a:ext>
            </a:extLst>
          </p:cNvPr>
          <p:cNvSpPr>
            <a:spLocks noGrp="1"/>
          </p:cNvSpPr>
          <p:nvPr>
            <p:ph type="sldNum" sz="quarter" idx="12"/>
          </p:nvPr>
        </p:nvSpPr>
        <p:spPr/>
        <p:txBody>
          <a:bodyPr/>
          <a:lstStyle/>
          <a:p>
            <a:fld id="{5B67B2B0-0803-1C41-84A9-E5C863C92F9E}" type="slidenum">
              <a:rPr lang="en-US" smtClean="0"/>
              <a:t>‹#›</a:t>
            </a:fld>
            <a:endParaRPr lang="en-US"/>
          </a:p>
        </p:txBody>
      </p:sp>
    </p:spTree>
    <p:extLst>
      <p:ext uri="{BB962C8B-B14F-4D97-AF65-F5344CB8AC3E}">
        <p14:creationId xmlns:p14="http://schemas.microsoft.com/office/powerpoint/2010/main" val="2897555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2E2AF0-25E7-F041-882C-25F7A94D5A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1F53A22-7CF7-BA4D-B449-2D07C5A622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869D24-27AD-1E45-A46C-255B15739A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5B765C-AE4F-954F-8901-02BBE0B35708}" type="datetimeFigureOut">
              <a:rPr lang="en-US" smtClean="0"/>
              <a:t>6/6/2025</a:t>
            </a:fld>
            <a:endParaRPr lang="en-US"/>
          </a:p>
        </p:txBody>
      </p:sp>
      <p:sp>
        <p:nvSpPr>
          <p:cNvPr id="5" name="Footer Placeholder 4">
            <a:extLst>
              <a:ext uri="{FF2B5EF4-FFF2-40B4-BE49-F238E27FC236}">
                <a16:creationId xmlns:a16="http://schemas.microsoft.com/office/drawing/2014/main" id="{AAC40E1D-E681-614C-8608-050F03C91E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2A5A821-016E-7D45-9378-EAEF5B0117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67B2B0-0803-1C41-84A9-E5C863C92F9E}" type="slidenum">
              <a:rPr lang="en-US" smtClean="0"/>
              <a:t>‹#›</a:t>
            </a:fld>
            <a:endParaRPr lang="en-US"/>
          </a:p>
        </p:txBody>
      </p:sp>
    </p:spTree>
    <p:extLst>
      <p:ext uri="{BB962C8B-B14F-4D97-AF65-F5344CB8AC3E}">
        <p14:creationId xmlns:p14="http://schemas.microsoft.com/office/powerpoint/2010/main" val="3257296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A61F05D3-A5A1-E348-A93F-263EB71A8C29}"/>
              </a:ext>
            </a:extLst>
          </p:cNvPr>
          <p:cNvSpPr txBox="1"/>
          <p:nvPr/>
        </p:nvSpPr>
        <p:spPr>
          <a:xfrm>
            <a:off x="1157880" y="466344"/>
            <a:ext cx="10107528" cy="3600986"/>
          </a:xfrm>
          <a:prstGeom prst="rect">
            <a:avLst/>
          </a:prstGeom>
          <a:noFill/>
        </p:spPr>
        <p:txBody>
          <a:bodyPr wrap="square" lIns="91440" tIns="45720" rIns="91440" bIns="45720" rtlCol="0" anchor="t">
            <a:spAutoFit/>
          </a:bodyPr>
          <a:lstStyle/>
          <a:p>
            <a:pPr algn="ctr"/>
            <a:r>
              <a:rPr lang="en-US" sz="7200" b="1" dirty="0">
                <a:solidFill>
                  <a:schemeClr val="bg1"/>
                </a:solidFill>
                <a:latin typeface="Century Gothic"/>
              </a:rPr>
              <a:t>HEAD START MONITORING REPORT</a:t>
            </a:r>
          </a:p>
          <a:p>
            <a:pPr algn="ctr"/>
            <a:endParaRPr lang="en-US" sz="2800" b="1" dirty="0">
              <a:solidFill>
                <a:schemeClr val="bg1"/>
              </a:solidFill>
              <a:latin typeface="Century Gothic"/>
            </a:endParaRPr>
          </a:p>
          <a:p>
            <a:pPr algn="ctr"/>
            <a:r>
              <a:rPr lang="en-US" sz="2800" b="1" dirty="0">
                <a:solidFill>
                  <a:schemeClr val="bg1"/>
                </a:solidFill>
                <a:latin typeface="Century Gothic"/>
              </a:rPr>
              <a:t>Presenter</a:t>
            </a:r>
            <a:r>
              <a:rPr lang="en-US" sz="2800" dirty="0">
                <a:solidFill>
                  <a:schemeClr val="bg1"/>
                </a:solidFill>
                <a:latin typeface="Century Gothic"/>
              </a:rPr>
              <a:t>: 	Divalyn L. Gordon</a:t>
            </a:r>
          </a:p>
          <a:p>
            <a:pPr algn="ctr"/>
            <a:r>
              <a:rPr lang="en-US" sz="2800" b="1" dirty="0">
                <a:solidFill>
                  <a:schemeClr val="bg1"/>
                </a:solidFill>
                <a:latin typeface="Century Gothic"/>
              </a:rPr>
              <a:t>Senior Leader</a:t>
            </a:r>
            <a:r>
              <a:rPr lang="en-US" sz="2800" dirty="0">
                <a:solidFill>
                  <a:schemeClr val="bg1"/>
                </a:solidFill>
                <a:latin typeface="Century Gothic"/>
              </a:rPr>
              <a:t>: Dr. Janice Tankson</a:t>
            </a:r>
          </a:p>
        </p:txBody>
      </p:sp>
      <p:sp>
        <p:nvSpPr>
          <p:cNvPr id="2" name="TextBox 1">
            <a:extLst>
              <a:ext uri="{FF2B5EF4-FFF2-40B4-BE49-F238E27FC236}">
                <a16:creationId xmlns:a16="http://schemas.microsoft.com/office/drawing/2014/main" id="{443BBB73-1A68-ABE4-E8EB-E91C5E1B89EA}"/>
              </a:ext>
            </a:extLst>
          </p:cNvPr>
          <p:cNvSpPr txBox="1"/>
          <p:nvPr/>
        </p:nvSpPr>
        <p:spPr>
          <a:xfrm>
            <a:off x="9092351" y="6387621"/>
            <a:ext cx="295405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dirty="0">
                <a:solidFill>
                  <a:schemeClr val="bg1"/>
                </a:solidFill>
                <a:latin typeface="Century Gothic"/>
                <a:ea typeface="Calibri"/>
                <a:cs typeface="Calibri"/>
              </a:rPr>
              <a:t>June 17, 2025</a:t>
            </a:r>
            <a:endParaRPr lang="en-US" dirty="0"/>
          </a:p>
        </p:txBody>
      </p:sp>
    </p:spTree>
    <p:extLst>
      <p:ext uri="{BB962C8B-B14F-4D97-AF65-F5344CB8AC3E}">
        <p14:creationId xmlns:p14="http://schemas.microsoft.com/office/powerpoint/2010/main" val="3138495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2331C79-6FD0-3ABC-3B79-DF7B53674C1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E0B0119-3DE3-887C-1E01-D1B888D7E61F}"/>
              </a:ext>
            </a:extLst>
          </p:cNvPr>
          <p:cNvSpPr txBox="1"/>
          <p:nvPr/>
        </p:nvSpPr>
        <p:spPr>
          <a:xfrm>
            <a:off x="1692875" y="545039"/>
            <a:ext cx="9106930" cy="646331"/>
          </a:xfrm>
          <a:prstGeom prst="rect">
            <a:avLst/>
          </a:prstGeom>
          <a:noFill/>
        </p:spPr>
        <p:txBody>
          <a:bodyPr wrap="square" lIns="91440" tIns="45720" rIns="91440" bIns="45720" rtlCol="0" anchor="t">
            <a:spAutoFit/>
          </a:bodyPr>
          <a:lstStyle/>
          <a:p>
            <a:r>
              <a:rPr lang="en-US" sz="3600" b="1" dirty="0">
                <a:solidFill>
                  <a:srgbClr val="FFC000"/>
                </a:solidFill>
                <a:effectLst>
                  <a:outerShdw blurRad="50800" dist="38100" dir="2700000" algn="tl" rotWithShape="0">
                    <a:prstClr val="black">
                      <a:alpha val="0"/>
                    </a:prstClr>
                  </a:outerShdw>
                </a:effectLst>
                <a:latin typeface="Century Gothic"/>
              </a:rPr>
              <a:t>DEFICIENCY CITATION 1302.90.(c)(1)(vi)</a:t>
            </a:r>
            <a:endParaRPr lang="en-US" sz="3600" dirty="0">
              <a:solidFill>
                <a:srgbClr val="FFC000"/>
              </a:solidFill>
              <a:effectLst>
                <a:outerShdw blurRad="50800" dist="38100" dir="2700000" algn="tl" rotWithShape="0">
                  <a:prstClr val="black">
                    <a:alpha val="0"/>
                  </a:prstClr>
                </a:outerShdw>
              </a:effectLst>
              <a:latin typeface="Century Gothic"/>
            </a:endParaRPr>
          </a:p>
        </p:txBody>
      </p:sp>
      <p:sp>
        <p:nvSpPr>
          <p:cNvPr id="7" name="TextBox 6">
            <a:extLst>
              <a:ext uri="{FF2B5EF4-FFF2-40B4-BE49-F238E27FC236}">
                <a16:creationId xmlns:a16="http://schemas.microsoft.com/office/drawing/2014/main" id="{2935A3F0-B287-3019-D329-0B8BF597725F}"/>
              </a:ext>
            </a:extLst>
          </p:cNvPr>
          <p:cNvSpPr txBox="1"/>
          <p:nvPr/>
        </p:nvSpPr>
        <p:spPr>
          <a:xfrm>
            <a:off x="313882" y="1308655"/>
            <a:ext cx="11372150" cy="5078313"/>
          </a:xfrm>
          <a:prstGeom prst="rect">
            <a:avLst/>
          </a:prstGeom>
          <a:noFill/>
        </p:spPr>
        <p:txBody>
          <a:bodyPr wrap="square">
            <a:spAutoFit/>
          </a:bodyPr>
          <a:lstStyle/>
          <a:p>
            <a:pPr>
              <a:buNone/>
            </a:pPr>
            <a:br>
              <a:rPr lang="en-US" dirty="0"/>
            </a:br>
            <a:r>
              <a:rPr lang="en-US" b="1" dirty="0"/>
              <a:t>1302.90(c)(1)(vi)</a:t>
            </a:r>
            <a:r>
              <a:rPr lang="en-US" dirty="0"/>
              <a:t> – </a:t>
            </a:r>
            <a:r>
              <a:rPr lang="en-US" i="1" dirty="0"/>
              <a:t>Standards of Conduct: Ensure no child is left alone or unsupervised</a:t>
            </a:r>
            <a:endParaRPr lang="en-US" dirty="0"/>
          </a:p>
          <a:p>
            <a:pPr>
              <a:buNone/>
            </a:pPr>
            <a:r>
              <a:rPr lang="en-US" b="1" dirty="0"/>
              <a:t>Grant Number:</a:t>
            </a:r>
            <a:r>
              <a:rPr lang="en-US" dirty="0"/>
              <a:t> 04CH011116</a:t>
            </a:r>
            <a:br>
              <a:rPr lang="en-US" dirty="0"/>
            </a:br>
            <a:r>
              <a:rPr lang="en-US" b="1" dirty="0"/>
              <a:t>Correction Timeline:</a:t>
            </a:r>
            <a:r>
              <a:rPr lang="en-US" dirty="0"/>
              <a:t> 30 Days</a:t>
            </a:r>
          </a:p>
          <a:p>
            <a:pPr>
              <a:buNone/>
            </a:pPr>
            <a:endParaRPr lang="en-US" dirty="0"/>
          </a:p>
          <a:p>
            <a:r>
              <a:rPr lang="en-US" b="1" dirty="0"/>
              <a:t>Incident Summary:</a:t>
            </a:r>
            <a:br>
              <a:rPr lang="en-US" dirty="0"/>
            </a:br>
            <a:r>
              <a:rPr lang="en-US" dirty="0"/>
              <a:t>On May 9, 2025, an incident involving a Pre-K student at Keystone Elementary School highlighted the need to strengthen active supervision practices during classroom transitions. During a routine movement from one location to another, the classroom temporarily staffed by substitute personnel experienced a disruption that led to a student becoming briefly separated from the group. The situation was promptly addressed through collaboration with school staff and community members, and the student was safely reunited with school personnel and family. In response, immediate steps were taken to review and reinforce all supervision protocols, and a corrective action plan is being implemented in alignment with Head Start Performance Standards.</a:t>
            </a:r>
          </a:p>
          <a:p>
            <a:pPr>
              <a:buNone/>
            </a:pPr>
            <a:endParaRPr lang="en-US" dirty="0"/>
          </a:p>
          <a:p>
            <a:pPr>
              <a:buNone/>
            </a:pPr>
            <a:r>
              <a:rPr lang="en-US" b="1" dirty="0"/>
              <a:t>Key Compliance Issue:</a:t>
            </a:r>
            <a:br>
              <a:rPr lang="en-US" dirty="0"/>
            </a:br>
            <a:r>
              <a:rPr lang="en-US" dirty="0"/>
              <a:t>Failure to ensure active supervision of all children at all times, as required by Head Start federal standards.</a:t>
            </a:r>
          </a:p>
          <a:p>
            <a:r>
              <a:rPr lang="en-US" b="1" dirty="0"/>
              <a:t>Immediate Action:</a:t>
            </a:r>
            <a:br>
              <a:rPr lang="en-US" dirty="0"/>
            </a:br>
            <a:r>
              <a:rPr lang="en-US" dirty="0"/>
              <a:t>The Office of Head Start has issued a formal deficiency requiring a corrective action plan within 30 days.</a:t>
            </a:r>
          </a:p>
        </p:txBody>
      </p:sp>
    </p:spTree>
    <p:extLst>
      <p:ext uri="{BB962C8B-B14F-4D97-AF65-F5344CB8AC3E}">
        <p14:creationId xmlns:p14="http://schemas.microsoft.com/office/powerpoint/2010/main" val="2858474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4C6D86B-031D-0377-7E92-806556B5E93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AFACE7B-71C6-C29B-993F-5F15741CCCF8}"/>
              </a:ext>
            </a:extLst>
          </p:cNvPr>
          <p:cNvSpPr txBox="1"/>
          <p:nvPr/>
        </p:nvSpPr>
        <p:spPr>
          <a:xfrm>
            <a:off x="1692875" y="545039"/>
            <a:ext cx="9106930" cy="646331"/>
          </a:xfrm>
          <a:prstGeom prst="rect">
            <a:avLst/>
          </a:prstGeom>
          <a:noFill/>
        </p:spPr>
        <p:txBody>
          <a:bodyPr wrap="square" lIns="91440" tIns="45720" rIns="91440" bIns="45720" rtlCol="0" anchor="t">
            <a:spAutoFit/>
          </a:bodyPr>
          <a:lstStyle/>
          <a:p>
            <a:r>
              <a:rPr lang="en-US" sz="3600" b="1" dirty="0">
                <a:solidFill>
                  <a:srgbClr val="FFC000"/>
                </a:solidFill>
                <a:effectLst>
                  <a:outerShdw blurRad="50800" dist="38100" dir="2700000" algn="tl" rotWithShape="0">
                    <a:prstClr val="black">
                      <a:alpha val="0"/>
                    </a:prstClr>
                  </a:outerShdw>
                </a:effectLst>
                <a:latin typeface="Century Gothic"/>
              </a:rPr>
              <a:t>DEFICIENCY CITATION 1302.90.(c)(1)(vi)</a:t>
            </a:r>
            <a:endParaRPr lang="en-US" sz="3600" dirty="0">
              <a:solidFill>
                <a:srgbClr val="FFC000"/>
              </a:solidFill>
              <a:effectLst>
                <a:outerShdw blurRad="50800" dist="38100" dir="2700000" algn="tl" rotWithShape="0">
                  <a:prstClr val="black">
                    <a:alpha val="0"/>
                  </a:prstClr>
                </a:outerShdw>
              </a:effectLst>
              <a:latin typeface="Century Gothic"/>
            </a:endParaRPr>
          </a:p>
        </p:txBody>
      </p:sp>
      <p:sp>
        <p:nvSpPr>
          <p:cNvPr id="7" name="TextBox 6">
            <a:extLst>
              <a:ext uri="{FF2B5EF4-FFF2-40B4-BE49-F238E27FC236}">
                <a16:creationId xmlns:a16="http://schemas.microsoft.com/office/drawing/2014/main" id="{37306288-281D-ED84-DB52-24255C452F37}"/>
              </a:ext>
            </a:extLst>
          </p:cNvPr>
          <p:cNvSpPr txBox="1"/>
          <p:nvPr/>
        </p:nvSpPr>
        <p:spPr>
          <a:xfrm>
            <a:off x="356616" y="1319623"/>
            <a:ext cx="11365992" cy="5632311"/>
          </a:xfrm>
          <a:prstGeom prst="rect">
            <a:avLst/>
          </a:prstGeom>
          <a:noFill/>
        </p:spPr>
        <p:txBody>
          <a:bodyPr wrap="square">
            <a:spAutoFit/>
          </a:bodyPr>
          <a:lstStyle/>
          <a:p>
            <a:pPr>
              <a:buNone/>
            </a:pPr>
            <a:br>
              <a:rPr lang="en-US" dirty="0"/>
            </a:br>
            <a:r>
              <a:rPr lang="en-US" b="1" dirty="0"/>
              <a:t>Corrective Action</a:t>
            </a:r>
          </a:p>
          <a:p>
            <a:r>
              <a:rPr lang="en-US" b="1" dirty="0"/>
              <a:t>Immediate Corrective Actions Implemented:</a:t>
            </a:r>
          </a:p>
          <a:p>
            <a:endParaRPr lang="en-US" b="1" dirty="0"/>
          </a:p>
          <a:p>
            <a:r>
              <a:rPr lang="en-US" b="1" dirty="0"/>
              <a:t>Staff Training &amp; Protocol Reinforcement</a:t>
            </a:r>
            <a:endParaRPr lang="en-US" dirty="0"/>
          </a:p>
          <a:p>
            <a:pPr lvl="1"/>
            <a:r>
              <a:rPr lang="en-US" dirty="0"/>
              <a:t>Held a mandatory meeting with all </a:t>
            </a:r>
            <a:r>
              <a:rPr lang="en-US" b="1" dirty="0"/>
              <a:t>Building Engineers</a:t>
            </a:r>
            <a:r>
              <a:rPr lang="en-US" dirty="0"/>
              <a:t> to review </a:t>
            </a:r>
            <a:r>
              <a:rPr lang="en-US" b="1" dirty="0"/>
              <a:t>active supervision expectations</a:t>
            </a:r>
            <a:r>
              <a:rPr lang="en-US" dirty="0"/>
              <a:t>, emergency response, and safety protocols.</a:t>
            </a:r>
          </a:p>
          <a:p>
            <a:pPr lvl="1"/>
            <a:r>
              <a:rPr lang="en-US" dirty="0"/>
              <a:t>Reviewed responsibilities of non-instructional personnel (including Plant Managers) when witnessing children unsupervised.</a:t>
            </a:r>
          </a:p>
          <a:p>
            <a:pPr lvl="1"/>
            <a:endParaRPr lang="en-US" dirty="0"/>
          </a:p>
          <a:p>
            <a:r>
              <a:rPr lang="en-US" b="1" dirty="0"/>
              <a:t>Incident Analysis &amp; Stakeholder Reflection</a:t>
            </a:r>
            <a:endParaRPr lang="en-US" dirty="0"/>
          </a:p>
          <a:p>
            <a:pPr lvl="1"/>
            <a:r>
              <a:rPr lang="en-US" dirty="0"/>
              <a:t>Conducted a comprehensive </a:t>
            </a:r>
            <a:r>
              <a:rPr lang="en-US" b="1" dirty="0"/>
              <a:t>SWOT analysis</a:t>
            </a:r>
            <a:r>
              <a:rPr lang="en-US" dirty="0"/>
              <a:t> with Keystone's early childhood team, including teachers, assistants, substitutes, and administrators.</a:t>
            </a:r>
          </a:p>
          <a:p>
            <a:pPr lvl="1"/>
            <a:endParaRPr lang="en-US" dirty="0"/>
          </a:p>
          <a:p>
            <a:pPr lvl="1"/>
            <a:r>
              <a:rPr lang="en-US" dirty="0"/>
              <a:t>Used findings to identify supervision gaps and develop targeted improvement strategies.</a:t>
            </a:r>
          </a:p>
          <a:p>
            <a:pPr lvl="1"/>
            <a:endParaRPr lang="en-US" sz="1050" dirty="0"/>
          </a:p>
          <a:p>
            <a:r>
              <a:rPr lang="en-US" b="1" dirty="0"/>
              <a:t>Collaborative Safety Planning</a:t>
            </a:r>
            <a:endParaRPr lang="en-US" dirty="0"/>
          </a:p>
          <a:p>
            <a:pPr lvl="1"/>
            <a:r>
              <a:rPr lang="en-US" dirty="0"/>
              <a:t>Partnered with the </a:t>
            </a:r>
            <a:r>
              <a:rPr lang="en-US" b="1" dirty="0"/>
              <a:t>Exceptional Children team</a:t>
            </a:r>
            <a:r>
              <a:rPr lang="en-US" dirty="0"/>
              <a:t> to develop a </a:t>
            </a:r>
            <a:r>
              <a:rPr lang="en-US" b="1" dirty="0"/>
              <a:t>Safety Support Plan</a:t>
            </a:r>
            <a:r>
              <a:rPr lang="en-US" dirty="0"/>
              <a:t> for the remainder of the 2024–25 school year.</a:t>
            </a:r>
          </a:p>
          <a:p>
            <a:pPr>
              <a:buNone/>
            </a:pPr>
            <a:endParaRPr lang="en-US" dirty="0"/>
          </a:p>
        </p:txBody>
      </p:sp>
    </p:spTree>
    <p:extLst>
      <p:ext uri="{BB962C8B-B14F-4D97-AF65-F5344CB8AC3E}">
        <p14:creationId xmlns:p14="http://schemas.microsoft.com/office/powerpoint/2010/main" val="2553525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EA3ABF2-C513-42D3-0399-26FD7FE1BD0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7333C82-CFC6-4016-6F07-F0F3F0D0C553}"/>
              </a:ext>
            </a:extLst>
          </p:cNvPr>
          <p:cNvSpPr txBox="1"/>
          <p:nvPr/>
        </p:nvSpPr>
        <p:spPr>
          <a:xfrm>
            <a:off x="1692875" y="545039"/>
            <a:ext cx="9106930" cy="646331"/>
          </a:xfrm>
          <a:prstGeom prst="rect">
            <a:avLst/>
          </a:prstGeom>
          <a:noFill/>
        </p:spPr>
        <p:txBody>
          <a:bodyPr wrap="square" lIns="91440" tIns="45720" rIns="91440" bIns="45720" rtlCol="0" anchor="t">
            <a:spAutoFit/>
          </a:bodyPr>
          <a:lstStyle/>
          <a:p>
            <a:r>
              <a:rPr lang="en-US" sz="3600" b="1" dirty="0">
                <a:solidFill>
                  <a:srgbClr val="FFC000"/>
                </a:solidFill>
                <a:effectLst>
                  <a:outerShdw blurRad="50800" dist="38100" dir="2700000" algn="tl" rotWithShape="0">
                    <a:prstClr val="black">
                      <a:alpha val="0"/>
                    </a:prstClr>
                  </a:outerShdw>
                </a:effectLst>
                <a:latin typeface="Century Gothic"/>
              </a:rPr>
              <a:t>DEFICIENCY CITATION 1302.90.(c)(1)(vi)</a:t>
            </a:r>
            <a:endParaRPr lang="en-US" sz="3600" dirty="0">
              <a:solidFill>
                <a:srgbClr val="FFC000"/>
              </a:solidFill>
              <a:effectLst>
                <a:outerShdw blurRad="50800" dist="38100" dir="2700000" algn="tl" rotWithShape="0">
                  <a:prstClr val="black">
                    <a:alpha val="0"/>
                  </a:prstClr>
                </a:outerShdw>
              </a:effectLst>
              <a:latin typeface="Century Gothic"/>
            </a:endParaRPr>
          </a:p>
        </p:txBody>
      </p:sp>
      <p:sp>
        <p:nvSpPr>
          <p:cNvPr id="3" name="Rectangle 2">
            <a:extLst>
              <a:ext uri="{FF2B5EF4-FFF2-40B4-BE49-F238E27FC236}">
                <a16:creationId xmlns:a16="http://schemas.microsoft.com/office/drawing/2014/main" id="{30914BA1-06C0-B6FE-AA97-318E67FE060D}"/>
              </a:ext>
            </a:extLst>
          </p:cNvPr>
          <p:cNvSpPr>
            <a:spLocks noChangeArrowheads="1"/>
          </p:cNvSpPr>
          <p:nvPr/>
        </p:nvSpPr>
        <p:spPr bwMode="auto">
          <a:xfrm>
            <a:off x="149291" y="1829725"/>
            <a:ext cx="11792066"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US" b="1" dirty="0"/>
              <a:t>Corrective Action</a:t>
            </a:r>
          </a:p>
          <a:p>
            <a:pPr eaLnBrk="0" fontAlgn="base" hangingPunct="0">
              <a:spcBef>
                <a:spcPct val="0"/>
              </a:spcBef>
              <a:spcAft>
                <a:spcPct val="0"/>
              </a:spcAft>
            </a:pPr>
            <a:endParaRPr lang="en-US" b="1" dirty="0"/>
          </a:p>
          <a:p>
            <a:pPr marL="0" marR="0" lvl="0" indent="0" algn="l" defTabSz="914400" rtl="0" eaLnBrk="0" fontAlgn="base" latinLnBrk="0" hangingPunct="0">
              <a:lnSpc>
                <a:spcPct val="100000"/>
              </a:lnSpc>
              <a:spcBef>
                <a:spcPct val="0"/>
              </a:spcBef>
              <a:spcAft>
                <a:spcPct val="0"/>
              </a:spcAft>
              <a:buClrTx/>
              <a:buSzTx/>
              <a:tabLst/>
            </a:pPr>
            <a:r>
              <a:rPr kumimoji="0" lang="en-US" altLang="en-US" sz="1800" b="1" i="0" u="none" strike="noStrike" cap="none" normalizeH="0" baseline="0" dirty="0">
                <a:ln>
                  <a:noFill/>
                </a:ln>
                <a:solidFill>
                  <a:schemeClr val="tx1"/>
                </a:solidFill>
                <a:effectLst/>
              </a:rPr>
              <a:t>School-Wide Supervision Plan Implementation</a:t>
            </a:r>
            <a:endParaRPr kumimoji="0" lang="en-US" altLang="en-US"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800" b="1" i="0" u="none" strike="noStrike" cap="none" normalizeH="0" baseline="0" dirty="0">
                <a:ln>
                  <a:noFill/>
                </a:ln>
                <a:solidFill>
                  <a:schemeClr val="tx1"/>
                </a:solidFill>
                <a:effectLst/>
              </a:rPr>
              <a:t> Principal Brooks</a:t>
            </a:r>
            <a:r>
              <a:rPr kumimoji="0" lang="en-US" altLang="en-US" sz="1800" b="0" i="0" u="none" strike="noStrike" cap="none" normalizeH="0" baseline="0" dirty="0">
                <a:ln>
                  <a:noFill/>
                </a:ln>
                <a:solidFill>
                  <a:schemeClr val="tx1"/>
                </a:solidFill>
                <a:effectLst/>
              </a:rPr>
              <a:t> created and implemented a </a:t>
            </a:r>
            <a:r>
              <a:rPr kumimoji="0" lang="en-US" altLang="en-US" sz="1800" b="1" i="0" u="none" strike="noStrike" cap="none" normalizeH="0" baseline="0" dirty="0">
                <a:ln>
                  <a:noFill/>
                </a:ln>
                <a:solidFill>
                  <a:schemeClr val="tx1"/>
                </a:solidFill>
                <a:effectLst/>
              </a:rPr>
              <a:t>School-Wide Supervision Plan</a:t>
            </a:r>
            <a:r>
              <a:rPr kumimoji="0" lang="en-US" altLang="en-US" sz="1800" b="0" i="0" u="none" strike="noStrike" cap="none" normalizeH="0" baseline="0" dirty="0">
                <a:ln>
                  <a:noFill/>
                </a:ln>
                <a:solidFill>
                  <a:schemeClr val="tx1"/>
                </a:solidFill>
                <a:effectLst/>
              </a:rPr>
              <a:t>.</a:t>
            </a:r>
          </a:p>
          <a:p>
            <a:pPr marL="0" marR="0" lvl="0" indent="0" algn="l" defTabSz="914400" rtl="0" eaLnBrk="0" fontAlgn="base" latinLnBrk="0" hangingPunct="0">
              <a:lnSpc>
                <a:spcPct val="100000"/>
              </a:lnSpc>
              <a:spcBef>
                <a:spcPct val="0"/>
              </a:spcBef>
              <a:spcAft>
                <a:spcPct val="0"/>
              </a:spcAft>
              <a:buClrTx/>
              <a:buSzTx/>
              <a:tabLst/>
            </a:pPr>
            <a:r>
              <a:rPr kumimoji="0" lang="en-US" altLang="en-US" sz="1800" b="0" i="0" u="none" strike="noStrike" cap="none" normalizeH="0" baseline="0" dirty="0">
                <a:ln>
                  <a:noFill/>
                </a:ln>
                <a:solidFill>
                  <a:schemeClr val="tx1"/>
                </a:solidFill>
                <a:effectLst/>
              </a:rPr>
              <a:t>Conducted a full staff meeting to review expectations, transition procedures, and </a:t>
            </a:r>
          </a:p>
          <a:p>
            <a:pPr marL="0" marR="0" lvl="0" indent="0" algn="l" defTabSz="914400" rtl="0" eaLnBrk="0" fontAlgn="base" latinLnBrk="0" hangingPunct="0">
              <a:lnSpc>
                <a:spcPct val="100000"/>
              </a:lnSpc>
              <a:spcBef>
                <a:spcPct val="0"/>
              </a:spcBef>
              <a:spcAft>
                <a:spcPct val="0"/>
              </a:spcAft>
              <a:buClrTx/>
              <a:buSzTx/>
              <a:tabLst/>
            </a:pPr>
            <a:r>
              <a:rPr kumimoji="0" lang="en-US" altLang="en-US" sz="1800" b="0" i="0" u="none" strike="noStrike" cap="none" normalizeH="0" baseline="0" dirty="0">
                <a:ln>
                  <a:noFill/>
                </a:ln>
                <a:solidFill>
                  <a:schemeClr val="tx1"/>
                </a:solidFill>
                <a:effectLst/>
              </a:rPr>
              <a:t>staff roles in maintaining student safety.</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800" b="1" i="0" u="none" strike="noStrike" cap="none" normalizeH="0" baseline="0" dirty="0">
                <a:ln>
                  <a:noFill/>
                </a:ln>
                <a:solidFill>
                  <a:schemeClr val="tx1"/>
                </a:solidFill>
                <a:effectLst/>
              </a:rPr>
              <a:t>Substitute Staff Protocol Review</a:t>
            </a:r>
            <a:endParaRPr lang="en-US" altLang="en-US" dirty="0"/>
          </a:p>
          <a:p>
            <a:pPr marL="0" marR="0" lvl="0" indent="0" algn="l" defTabSz="914400" rtl="0" eaLnBrk="0" fontAlgn="base" latinLnBrk="0" hangingPunct="0">
              <a:lnSpc>
                <a:spcPct val="100000"/>
              </a:lnSpc>
              <a:spcBef>
                <a:spcPct val="0"/>
              </a:spcBef>
              <a:spcAft>
                <a:spcPct val="0"/>
              </a:spcAft>
              <a:buClrTx/>
              <a:buSzTx/>
              <a:tabLst/>
            </a:pPr>
            <a:r>
              <a:rPr kumimoji="0" lang="en-US" altLang="en-US" b="0" i="0" u="none" strike="noStrike" cap="none" normalizeH="0" baseline="0" dirty="0">
                <a:ln>
                  <a:noFill/>
                </a:ln>
                <a:solidFill>
                  <a:schemeClr val="tx1"/>
                </a:solidFill>
                <a:effectLst/>
              </a:rPr>
              <a:t>Reinforced expectations for </a:t>
            </a:r>
            <a:r>
              <a:rPr kumimoji="0" lang="en-US" altLang="en-US" b="1" i="0" u="none" strike="noStrike" cap="none" normalizeH="0" baseline="0" dirty="0">
                <a:ln>
                  <a:noFill/>
                </a:ln>
                <a:solidFill>
                  <a:schemeClr val="tx1"/>
                </a:solidFill>
                <a:effectLst/>
              </a:rPr>
              <a:t>substitute teachers and assistants</a:t>
            </a:r>
            <a:r>
              <a:rPr kumimoji="0" lang="en-US" altLang="en-US" b="0" i="0" u="none" strike="noStrike" cap="none" normalizeH="0" baseline="0" dirty="0">
                <a:ln>
                  <a:noFill/>
                </a:ln>
                <a:solidFill>
                  <a:schemeClr val="tx1"/>
                </a:solidFill>
                <a:effectLst/>
              </a:rPr>
              <a:t>, including orientation on active supervision procedures </a:t>
            </a:r>
          </a:p>
          <a:p>
            <a:pPr marL="0" marR="0" lvl="0" indent="0" algn="l" defTabSz="914400" rtl="0" eaLnBrk="0" fontAlgn="base" latinLnBrk="0" hangingPunct="0">
              <a:lnSpc>
                <a:spcPct val="100000"/>
              </a:lnSpc>
              <a:spcBef>
                <a:spcPct val="0"/>
              </a:spcBef>
              <a:spcAft>
                <a:spcPct val="0"/>
              </a:spcAft>
              <a:buClrTx/>
              <a:buSzTx/>
              <a:tabLst/>
            </a:pPr>
            <a:r>
              <a:rPr kumimoji="0" lang="en-US" altLang="en-US" b="0" i="0" u="none" strike="noStrike" cap="none" normalizeH="0" baseline="0" dirty="0">
                <a:ln>
                  <a:noFill/>
                </a:ln>
                <a:solidFill>
                  <a:schemeClr val="tx1"/>
                </a:solidFill>
                <a:effectLst/>
              </a:rPr>
              <a:t>before entering classrooms.</a:t>
            </a:r>
          </a:p>
          <a:p>
            <a:pPr marL="0" marR="0" lvl="0" indent="0" algn="l" defTabSz="914400" rtl="0" eaLnBrk="0" fontAlgn="base" latinLnBrk="0" hangingPunct="0">
              <a:lnSpc>
                <a:spcPct val="100000"/>
              </a:lnSpc>
              <a:spcBef>
                <a:spcPct val="0"/>
              </a:spcBef>
              <a:spcAft>
                <a:spcPct val="0"/>
              </a:spcAft>
              <a:buClrTx/>
              <a:buSzTx/>
              <a:tabLst/>
            </a:pP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800" b="1" i="0" u="none" strike="noStrike" cap="none" normalizeH="0" baseline="0" dirty="0">
                <a:ln>
                  <a:noFill/>
                </a:ln>
                <a:solidFill>
                  <a:schemeClr val="tx1"/>
                </a:solidFill>
                <a:effectLst/>
              </a:rPr>
              <a:t>Communication &amp; Reporting Enhancements</a:t>
            </a:r>
            <a:endParaRPr kumimoji="0" lang="en-US" altLang="en-US"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800" b="0" i="0" u="none" strike="noStrike" cap="none" normalizeH="0" baseline="0" dirty="0">
                <a:ln>
                  <a:noFill/>
                </a:ln>
                <a:solidFill>
                  <a:schemeClr val="tx1"/>
                </a:solidFill>
                <a:effectLst/>
              </a:rPr>
              <a:t>Emphasized the “</a:t>
            </a:r>
            <a:r>
              <a:rPr kumimoji="0" lang="en-US" altLang="en-US" sz="1800" b="1" i="0" u="none" strike="noStrike" cap="none" normalizeH="0" baseline="0" dirty="0">
                <a:ln>
                  <a:noFill/>
                </a:ln>
                <a:solidFill>
                  <a:schemeClr val="tx1"/>
                </a:solidFill>
                <a:effectLst/>
              </a:rPr>
              <a:t>If You See Something, Say Something</a:t>
            </a:r>
            <a:r>
              <a:rPr kumimoji="0" lang="en-US" altLang="en-US" sz="1800" b="0" i="0" u="none" strike="noStrike" cap="none" normalizeH="0" baseline="0" dirty="0">
                <a:ln>
                  <a:noFill/>
                </a:ln>
                <a:solidFill>
                  <a:schemeClr val="tx1"/>
                </a:solidFill>
                <a:effectLst/>
              </a:rPr>
              <a:t>” protocol for all building staff.</a:t>
            </a:r>
          </a:p>
          <a:p>
            <a:pPr marL="0" marR="0" lvl="0" indent="0" algn="l" defTabSz="914400" rtl="0" eaLnBrk="0" fontAlgn="base" latinLnBrk="0" hangingPunct="0">
              <a:lnSpc>
                <a:spcPct val="100000"/>
              </a:lnSpc>
              <a:spcBef>
                <a:spcPct val="0"/>
              </a:spcBef>
              <a:spcAft>
                <a:spcPct val="0"/>
              </a:spcAft>
              <a:buClrTx/>
              <a:buSzTx/>
              <a:tabLst/>
            </a:pPr>
            <a:r>
              <a:rPr kumimoji="0" lang="en-US" altLang="en-US" sz="1800" b="0" i="0" u="none" strike="noStrike" cap="none" normalizeH="0" baseline="0" dirty="0">
                <a:ln>
                  <a:noFill/>
                </a:ln>
                <a:solidFill>
                  <a:schemeClr val="tx1"/>
                </a:solidFill>
                <a:effectLst/>
              </a:rPr>
              <a:t>Reinforced clear communication channels for reporting safety concerns in real-time.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45178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53ED4F4-97D4-B449-99F8-982B7A139F10}"/>
              </a:ext>
            </a:extLst>
          </p:cNvPr>
          <p:cNvSpPr txBox="1"/>
          <p:nvPr/>
        </p:nvSpPr>
        <p:spPr>
          <a:xfrm>
            <a:off x="1692875" y="545039"/>
            <a:ext cx="9106930" cy="646331"/>
          </a:xfrm>
          <a:prstGeom prst="rect">
            <a:avLst/>
          </a:prstGeom>
          <a:noFill/>
        </p:spPr>
        <p:txBody>
          <a:bodyPr wrap="square" lIns="91440" tIns="45720" rIns="91440" bIns="45720" rtlCol="0" anchor="t">
            <a:spAutoFit/>
          </a:bodyPr>
          <a:lstStyle/>
          <a:p>
            <a:r>
              <a:rPr lang="en-US" sz="3600" b="1" dirty="0">
                <a:solidFill>
                  <a:srgbClr val="FFC000"/>
                </a:solidFill>
                <a:effectLst>
                  <a:outerShdw blurRad="50800" dist="38100" dir="2700000" algn="tl" rotWithShape="0">
                    <a:prstClr val="black">
                      <a:alpha val="0"/>
                    </a:prstClr>
                  </a:outerShdw>
                </a:effectLst>
                <a:latin typeface="Century Gothic"/>
              </a:rPr>
              <a:t>DEFICIENCY CITATION 1302.90.(b)(1)</a:t>
            </a:r>
            <a:endParaRPr lang="en-US" sz="3600" dirty="0">
              <a:solidFill>
                <a:srgbClr val="FFC000"/>
              </a:solidFill>
              <a:effectLst>
                <a:outerShdw blurRad="50800" dist="38100" dir="2700000" algn="tl" rotWithShape="0">
                  <a:prstClr val="black">
                    <a:alpha val="0"/>
                  </a:prstClr>
                </a:outerShdw>
              </a:effectLst>
              <a:latin typeface="Century Gothic"/>
            </a:endParaRPr>
          </a:p>
        </p:txBody>
      </p:sp>
      <p:sp>
        <p:nvSpPr>
          <p:cNvPr id="7" name="TextBox 6">
            <a:extLst>
              <a:ext uri="{FF2B5EF4-FFF2-40B4-BE49-F238E27FC236}">
                <a16:creationId xmlns:a16="http://schemas.microsoft.com/office/drawing/2014/main" id="{E7E3AC75-A074-A6AA-CE37-6F14D7126DFD}"/>
              </a:ext>
            </a:extLst>
          </p:cNvPr>
          <p:cNvSpPr txBox="1"/>
          <p:nvPr/>
        </p:nvSpPr>
        <p:spPr>
          <a:xfrm>
            <a:off x="487618" y="1482391"/>
            <a:ext cx="10242021" cy="4801314"/>
          </a:xfrm>
          <a:prstGeom prst="rect">
            <a:avLst/>
          </a:prstGeom>
          <a:noFill/>
        </p:spPr>
        <p:txBody>
          <a:bodyPr wrap="square">
            <a:spAutoFit/>
          </a:bodyPr>
          <a:lstStyle/>
          <a:p>
            <a:pPr>
              <a:buNone/>
            </a:pPr>
            <a:br>
              <a:rPr lang="en-US" dirty="0"/>
            </a:br>
            <a:r>
              <a:rPr lang="en-US" b="1" dirty="0"/>
              <a:t>Deficiency - 1302.102(b)(1) </a:t>
            </a:r>
          </a:p>
          <a:p>
            <a:pPr>
              <a:buNone/>
            </a:pPr>
            <a:r>
              <a:rPr lang="en-US" b="1" dirty="0"/>
              <a:t>Summary Grant Number(s) Cited: </a:t>
            </a:r>
            <a:r>
              <a:rPr lang="en-US" dirty="0"/>
              <a:t>04CH011116 </a:t>
            </a:r>
          </a:p>
          <a:p>
            <a:pPr>
              <a:buNone/>
            </a:pPr>
            <a:r>
              <a:rPr lang="en-US" b="1" dirty="0"/>
              <a:t>Timeframe for Correction</a:t>
            </a:r>
            <a:r>
              <a:rPr lang="en-US" dirty="0"/>
              <a:t>: 30 Days </a:t>
            </a:r>
          </a:p>
          <a:p>
            <a:pPr>
              <a:buNone/>
            </a:pPr>
            <a:endParaRPr lang="en-US" dirty="0"/>
          </a:p>
          <a:p>
            <a:pPr>
              <a:buNone/>
            </a:pPr>
            <a:r>
              <a:rPr lang="en-US" dirty="0"/>
              <a:t>Performance Standard Details </a:t>
            </a:r>
          </a:p>
          <a:p>
            <a:pPr>
              <a:buNone/>
            </a:pPr>
            <a:endParaRPr lang="en-US" dirty="0"/>
          </a:p>
          <a:p>
            <a:pPr>
              <a:buNone/>
            </a:pPr>
            <a:r>
              <a:rPr lang="en-US" dirty="0"/>
              <a:t>Regulation Text: 1302.102 Program goals, continuous improvement, and reporting. (b) Monitoring program performance. (1) Ongoing compliance oversight and correction. In order to ensure effective ongoing oversight and correction, a program must establish and implement a system of ongoing oversight that ensures effective implementation of the program performance standards, including ensuring child safety, and other applicable federal regulations as described in this part, and must: (i) Collect and use data to inform this process; (ii) Correct quality and compliance issues immediately, or as quickly as possible; (iii) Work with the governing body and the policy council to address issues during the ongoing oversight and correction process and during federal oversight; and, (iv) Implement procedures that prevent recurrence of previous quality and compliance issues, including previously identified deficiencies, safety incidents, and audit finding</a:t>
            </a:r>
          </a:p>
        </p:txBody>
      </p:sp>
    </p:spTree>
    <p:extLst>
      <p:ext uri="{BB962C8B-B14F-4D97-AF65-F5344CB8AC3E}">
        <p14:creationId xmlns:p14="http://schemas.microsoft.com/office/powerpoint/2010/main" val="1952596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FB04337-1536-2410-7EAA-364C52CC03A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2C97CDE-5096-CE24-4157-D084E301EB69}"/>
              </a:ext>
            </a:extLst>
          </p:cNvPr>
          <p:cNvSpPr txBox="1"/>
          <p:nvPr/>
        </p:nvSpPr>
        <p:spPr>
          <a:xfrm>
            <a:off x="1692875" y="545039"/>
            <a:ext cx="9106930" cy="646331"/>
          </a:xfrm>
          <a:prstGeom prst="rect">
            <a:avLst/>
          </a:prstGeom>
          <a:noFill/>
        </p:spPr>
        <p:txBody>
          <a:bodyPr wrap="square" lIns="91440" tIns="45720" rIns="91440" bIns="45720" rtlCol="0" anchor="t">
            <a:spAutoFit/>
          </a:bodyPr>
          <a:lstStyle/>
          <a:p>
            <a:r>
              <a:rPr lang="en-US" sz="3600" b="1" dirty="0">
                <a:solidFill>
                  <a:srgbClr val="FFC000"/>
                </a:solidFill>
                <a:effectLst>
                  <a:outerShdw blurRad="50800" dist="38100" dir="2700000" algn="tl" rotWithShape="0">
                    <a:prstClr val="black">
                      <a:alpha val="0"/>
                    </a:prstClr>
                  </a:outerShdw>
                </a:effectLst>
                <a:latin typeface="Century Gothic"/>
              </a:rPr>
              <a:t>DEFICIENCY CITATION 1302.90.(b)(1)</a:t>
            </a:r>
            <a:endParaRPr lang="en-US" sz="3600" dirty="0">
              <a:solidFill>
                <a:srgbClr val="FFC000"/>
              </a:solidFill>
              <a:effectLst>
                <a:outerShdw blurRad="50800" dist="38100" dir="2700000" algn="tl" rotWithShape="0">
                  <a:prstClr val="black">
                    <a:alpha val="0"/>
                  </a:prstClr>
                </a:outerShdw>
              </a:effectLst>
              <a:latin typeface="Century Gothic"/>
            </a:endParaRPr>
          </a:p>
        </p:txBody>
      </p:sp>
      <p:sp>
        <p:nvSpPr>
          <p:cNvPr id="3" name="TextBox 2">
            <a:extLst>
              <a:ext uri="{FF2B5EF4-FFF2-40B4-BE49-F238E27FC236}">
                <a16:creationId xmlns:a16="http://schemas.microsoft.com/office/drawing/2014/main" id="{188A6DE3-884C-A4A7-7BA2-960CC7161D21}"/>
              </a:ext>
            </a:extLst>
          </p:cNvPr>
          <p:cNvSpPr txBox="1"/>
          <p:nvPr/>
        </p:nvSpPr>
        <p:spPr>
          <a:xfrm>
            <a:off x="450342" y="2120497"/>
            <a:ext cx="10924794" cy="3416320"/>
          </a:xfrm>
          <a:prstGeom prst="rect">
            <a:avLst/>
          </a:prstGeom>
          <a:noFill/>
        </p:spPr>
        <p:txBody>
          <a:bodyPr wrap="square">
            <a:spAutoFit/>
          </a:bodyPr>
          <a:lstStyle/>
          <a:p>
            <a:pPr>
              <a:buNone/>
            </a:pPr>
            <a:r>
              <a:rPr lang="en-US" b="1" dirty="0"/>
              <a:t>Corrective Action Steps</a:t>
            </a:r>
          </a:p>
          <a:p>
            <a:pPr>
              <a:buNone/>
            </a:pPr>
            <a:endParaRPr lang="en-US" b="1" dirty="0"/>
          </a:p>
          <a:p>
            <a:pPr>
              <a:buNone/>
            </a:pPr>
            <a:r>
              <a:rPr lang="en-US" b="1" dirty="0"/>
              <a:t> Strengthen Oversight and Monitoring Systems</a:t>
            </a:r>
          </a:p>
          <a:p>
            <a:pPr>
              <a:buFont typeface="Arial" panose="020B0604020202020204" pitchFamily="34" charset="0"/>
              <a:buChar char="•"/>
            </a:pPr>
            <a:r>
              <a:rPr lang="en-US" dirty="0"/>
              <a:t>Continue </a:t>
            </a:r>
            <a:r>
              <a:rPr lang="en-US" b="1" dirty="0"/>
              <a:t>Ongoing Compliance Monitoring System</a:t>
            </a:r>
            <a:r>
              <a:rPr lang="en-US" dirty="0"/>
              <a:t> for Early Childhood classrooms.</a:t>
            </a:r>
          </a:p>
          <a:p>
            <a:pPr>
              <a:buFont typeface="Arial" panose="020B0604020202020204" pitchFamily="34" charset="0"/>
              <a:buChar char="•"/>
            </a:pPr>
            <a:r>
              <a:rPr lang="en-US" dirty="0"/>
              <a:t>Continue to review the </a:t>
            </a:r>
            <a:r>
              <a:rPr lang="en-US" b="1" dirty="0"/>
              <a:t>classroom walkthroughs </a:t>
            </a:r>
            <a:r>
              <a:rPr lang="en-US" dirty="0"/>
              <a:t>and compliance checklists to monitor adherence to supervision, health, and safety protocols.</a:t>
            </a:r>
          </a:p>
          <a:p>
            <a:pPr>
              <a:buFont typeface="Arial" panose="020B0604020202020204" pitchFamily="34" charset="0"/>
              <a:buChar char="•"/>
            </a:pPr>
            <a:r>
              <a:rPr lang="en-US" dirty="0"/>
              <a:t>Continue to track findings, follow-up on actions needed, and resolution timelines.</a:t>
            </a:r>
          </a:p>
          <a:p>
            <a:pPr>
              <a:buFont typeface="Arial" panose="020B0604020202020204" pitchFamily="34" charset="0"/>
              <a:buChar char="•"/>
            </a:pPr>
            <a:r>
              <a:rPr lang="en-US" dirty="0"/>
              <a:t>District-wide training for substitute teachers and assistants on Active Supervision. </a:t>
            </a:r>
          </a:p>
          <a:p>
            <a:pPr>
              <a:buFont typeface="Arial" panose="020B0604020202020204" pitchFamily="34" charset="0"/>
              <a:buChar char="•"/>
            </a:pPr>
            <a:endParaRPr lang="en-US" dirty="0"/>
          </a:p>
          <a:p>
            <a:pPr>
              <a:buNone/>
            </a:pPr>
            <a:r>
              <a:rPr lang="en-US" b="1" dirty="0"/>
              <a:t>Data-Driven Decision Making</a:t>
            </a:r>
          </a:p>
          <a:p>
            <a:pPr>
              <a:buFont typeface="Arial" panose="020B0604020202020204" pitchFamily="34" charset="0"/>
              <a:buChar char="•"/>
            </a:pPr>
            <a:r>
              <a:rPr lang="en-US" dirty="0"/>
              <a:t>Initiated the </a:t>
            </a:r>
            <a:r>
              <a:rPr lang="en-US" b="1" dirty="0"/>
              <a:t>collection and analysis of incident reports</a:t>
            </a:r>
            <a:r>
              <a:rPr lang="en-US" dirty="0"/>
              <a:t>, classroom observations and classroom walkthrough data.</a:t>
            </a:r>
          </a:p>
          <a:p>
            <a:pPr>
              <a:buFont typeface="Arial" panose="020B0604020202020204" pitchFamily="34" charset="0"/>
              <a:buChar char="•"/>
            </a:pPr>
            <a:r>
              <a:rPr lang="en-US" dirty="0"/>
              <a:t>Monitor real-time trends in non-compliance and immediately flag high-risk areas for corrective action.</a:t>
            </a:r>
          </a:p>
        </p:txBody>
      </p:sp>
    </p:spTree>
    <p:extLst>
      <p:ext uri="{BB962C8B-B14F-4D97-AF65-F5344CB8AC3E}">
        <p14:creationId xmlns:p14="http://schemas.microsoft.com/office/powerpoint/2010/main" val="2447665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7FE41C3-7FB1-C72F-D470-DF1A0036CF3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8A9397B-C255-571B-C509-8BDCCFDB1EEA}"/>
              </a:ext>
            </a:extLst>
          </p:cNvPr>
          <p:cNvSpPr txBox="1"/>
          <p:nvPr/>
        </p:nvSpPr>
        <p:spPr>
          <a:xfrm>
            <a:off x="1692875" y="545039"/>
            <a:ext cx="9106930" cy="646331"/>
          </a:xfrm>
          <a:prstGeom prst="rect">
            <a:avLst/>
          </a:prstGeom>
          <a:noFill/>
        </p:spPr>
        <p:txBody>
          <a:bodyPr wrap="square" lIns="91440" tIns="45720" rIns="91440" bIns="45720" rtlCol="0" anchor="t">
            <a:spAutoFit/>
          </a:bodyPr>
          <a:lstStyle/>
          <a:p>
            <a:r>
              <a:rPr lang="en-US" sz="3600" b="1" dirty="0">
                <a:solidFill>
                  <a:srgbClr val="FFC000"/>
                </a:solidFill>
                <a:effectLst>
                  <a:outerShdw blurRad="50800" dist="38100" dir="2700000" algn="tl" rotWithShape="0">
                    <a:prstClr val="black">
                      <a:alpha val="0"/>
                    </a:prstClr>
                  </a:outerShdw>
                </a:effectLst>
                <a:latin typeface="Century Gothic"/>
              </a:rPr>
              <a:t>DEFICIENCY CITATION 1302.90.(b)(1)</a:t>
            </a:r>
            <a:endParaRPr lang="en-US" sz="3600" dirty="0">
              <a:solidFill>
                <a:srgbClr val="FFC000"/>
              </a:solidFill>
              <a:effectLst>
                <a:outerShdw blurRad="50800" dist="38100" dir="2700000" algn="tl" rotWithShape="0">
                  <a:prstClr val="black">
                    <a:alpha val="0"/>
                  </a:prstClr>
                </a:outerShdw>
              </a:effectLst>
              <a:latin typeface="Century Gothic"/>
            </a:endParaRPr>
          </a:p>
        </p:txBody>
      </p:sp>
      <p:sp>
        <p:nvSpPr>
          <p:cNvPr id="5" name="TextBox 4">
            <a:extLst>
              <a:ext uri="{FF2B5EF4-FFF2-40B4-BE49-F238E27FC236}">
                <a16:creationId xmlns:a16="http://schemas.microsoft.com/office/drawing/2014/main" id="{330D9EDF-CB89-51F3-8047-BE32E84FF034}"/>
              </a:ext>
            </a:extLst>
          </p:cNvPr>
          <p:cNvSpPr txBox="1"/>
          <p:nvPr/>
        </p:nvSpPr>
        <p:spPr>
          <a:xfrm>
            <a:off x="0" y="1779687"/>
            <a:ext cx="12088368" cy="4524315"/>
          </a:xfrm>
          <a:prstGeom prst="rect">
            <a:avLst/>
          </a:prstGeom>
          <a:noFill/>
        </p:spPr>
        <p:txBody>
          <a:bodyPr wrap="square">
            <a:spAutoFit/>
          </a:bodyPr>
          <a:lstStyle/>
          <a:p>
            <a:pPr>
              <a:buNone/>
            </a:pPr>
            <a:r>
              <a:rPr lang="en-US" b="1" dirty="0"/>
              <a:t>Rapid Response and Correction Protocol</a:t>
            </a:r>
          </a:p>
          <a:p>
            <a:pPr marL="285750" indent="-285750">
              <a:buFont typeface="Arial" panose="020B0604020202020204" pitchFamily="34" charset="0"/>
              <a:buChar char="•"/>
            </a:pPr>
            <a:r>
              <a:rPr lang="en-US" dirty="0"/>
              <a:t>Instituted a response window for all reported safety concerns or compliance issues.</a:t>
            </a:r>
          </a:p>
          <a:p>
            <a:pPr>
              <a:buFont typeface="Arial" panose="020B0604020202020204" pitchFamily="34" charset="0"/>
              <a:buChar char="•"/>
            </a:pPr>
            <a:r>
              <a:rPr lang="en-US" dirty="0"/>
              <a:t> Use the  </a:t>
            </a:r>
            <a:r>
              <a:rPr lang="en-US" b="1" dirty="0"/>
              <a:t>Corrective Action Protocol</a:t>
            </a:r>
            <a:r>
              <a:rPr lang="en-US" dirty="0"/>
              <a:t> to standardize responses and documentation across all school sites.</a:t>
            </a:r>
          </a:p>
          <a:p>
            <a:pPr>
              <a:buFont typeface="Arial" panose="020B0604020202020204" pitchFamily="34" charset="0"/>
              <a:buChar char="•"/>
            </a:pPr>
            <a:r>
              <a:rPr lang="en-US" dirty="0"/>
              <a:t> Ensured that all safety incidents and program performance concerns are escalated to </a:t>
            </a:r>
            <a:r>
              <a:rPr lang="en-US" b="1" dirty="0"/>
              <a:t>Senior Leadership, Policy Council, and Shelby County Board</a:t>
            </a:r>
            <a:r>
              <a:rPr lang="en-US" dirty="0"/>
              <a:t> within 24 hours.</a:t>
            </a:r>
          </a:p>
          <a:p>
            <a:pPr>
              <a:buNone/>
            </a:pPr>
            <a:r>
              <a:rPr lang="en-US" b="1" dirty="0"/>
              <a:t> </a:t>
            </a:r>
            <a:endParaRPr lang="en-US" dirty="0"/>
          </a:p>
          <a:p>
            <a:pPr>
              <a:buNone/>
            </a:pPr>
            <a:r>
              <a:rPr lang="en-US" b="1" dirty="0"/>
              <a:t>Prevent Recurrence of Deficiencies</a:t>
            </a:r>
          </a:p>
          <a:p>
            <a:pPr>
              <a:buNone/>
            </a:pPr>
            <a:endParaRPr lang="en-US" b="1" dirty="0"/>
          </a:p>
          <a:p>
            <a:pPr>
              <a:buFont typeface="Arial" panose="020B0604020202020204" pitchFamily="34" charset="0"/>
              <a:buChar char="•"/>
            </a:pPr>
            <a:r>
              <a:rPr lang="en-US" dirty="0"/>
              <a:t> Rolled out mandatory </a:t>
            </a:r>
            <a:r>
              <a:rPr lang="en-US" b="1" dirty="0"/>
              <a:t>Active Supervision training</a:t>
            </a:r>
            <a:r>
              <a:rPr lang="en-US" dirty="0"/>
              <a:t> for all Pre-K staff, substitutes, and facility personnel, with annual refreshers.</a:t>
            </a:r>
          </a:p>
          <a:p>
            <a:pPr>
              <a:buFont typeface="Arial" panose="020B0604020202020204" pitchFamily="34" charset="0"/>
              <a:buChar char="•"/>
            </a:pPr>
            <a:r>
              <a:rPr lang="en-US" dirty="0"/>
              <a:t> Updated and redistributed </a:t>
            </a:r>
            <a:r>
              <a:rPr lang="en-US" b="1" dirty="0"/>
              <a:t>Standard Operating Procedures</a:t>
            </a:r>
            <a:r>
              <a:rPr lang="en-US" dirty="0"/>
              <a:t> (SOPs) to include corrective steps for preventing repeat safety and compliance incidents.</a:t>
            </a:r>
          </a:p>
          <a:p>
            <a:pPr>
              <a:buFont typeface="Arial" panose="020B0604020202020204" pitchFamily="34" charset="0"/>
              <a:buChar char="•"/>
            </a:pPr>
            <a:r>
              <a:rPr lang="en-US" dirty="0"/>
              <a:t> Conducted targeted </a:t>
            </a:r>
            <a:r>
              <a:rPr lang="en-US" b="1" dirty="0"/>
              <a:t>Root Cause Analyses (RCAs)</a:t>
            </a:r>
            <a:r>
              <a:rPr lang="en-US" dirty="0"/>
              <a:t> for past deficiencies and embedded solutions into the updated monitoring system.</a:t>
            </a:r>
          </a:p>
          <a:p>
            <a:pPr>
              <a:buFont typeface="Arial" panose="020B0604020202020204" pitchFamily="34" charset="0"/>
              <a:buChar char="•"/>
            </a:pPr>
            <a:r>
              <a:rPr lang="en-US" dirty="0"/>
              <a:t> Created a </a:t>
            </a:r>
            <a:r>
              <a:rPr lang="en-US" dirty="0" err="1"/>
              <a:t>Sharepoint</a:t>
            </a:r>
            <a:r>
              <a:rPr lang="en-US" dirty="0"/>
              <a:t>  folder for all </a:t>
            </a:r>
            <a:r>
              <a:rPr lang="en-US" b="1" dirty="0"/>
              <a:t>compliance documentation, audit findings, and corrective action plans for the Early Childhood department. </a:t>
            </a:r>
          </a:p>
          <a:p>
            <a:endParaRPr lang="en-US" dirty="0"/>
          </a:p>
        </p:txBody>
      </p:sp>
    </p:spTree>
    <p:extLst>
      <p:ext uri="{BB962C8B-B14F-4D97-AF65-F5344CB8AC3E}">
        <p14:creationId xmlns:p14="http://schemas.microsoft.com/office/powerpoint/2010/main" val="614202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0D51F05-0AE7-7297-FA9C-243E1A9976A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8DB9D0E-94DF-4052-E0FB-B7CF52441038}"/>
              </a:ext>
            </a:extLst>
          </p:cNvPr>
          <p:cNvSpPr txBox="1"/>
          <p:nvPr/>
        </p:nvSpPr>
        <p:spPr>
          <a:xfrm>
            <a:off x="263610" y="2413337"/>
            <a:ext cx="11664779" cy="1015663"/>
          </a:xfrm>
          <a:prstGeom prst="rect">
            <a:avLst/>
          </a:prstGeom>
          <a:noFill/>
        </p:spPr>
        <p:txBody>
          <a:bodyPr wrap="square" rtlCol="0">
            <a:spAutoFit/>
          </a:bodyPr>
          <a:lstStyle/>
          <a:p>
            <a:pPr algn="ctr"/>
            <a:r>
              <a:rPr lang="en-US" sz="6000" b="1">
                <a:solidFill>
                  <a:schemeClr val="bg1"/>
                </a:solidFill>
                <a:latin typeface="Century Gothic" panose="020B0502020202020204" pitchFamily="34" charset="0"/>
              </a:rPr>
              <a:t>THANK YOU!</a:t>
            </a:r>
          </a:p>
        </p:txBody>
      </p:sp>
      <p:sp>
        <p:nvSpPr>
          <p:cNvPr id="2" name="TextBox 1">
            <a:extLst>
              <a:ext uri="{FF2B5EF4-FFF2-40B4-BE49-F238E27FC236}">
                <a16:creationId xmlns:a16="http://schemas.microsoft.com/office/drawing/2014/main" id="{F89AAE8D-DD0A-E517-513A-59AE24E4655D}"/>
              </a:ext>
            </a:extLst>
          </p:cNvPr>
          <p:cNvSpPr txBox="1"/>
          <p:nvPr/>
        </p:nvSpPr>
        <p:spPr>
          <a:xfrm>
            <a:off x="264360" y="5765974"/>
            <a:ext cx="9647583" cy="646331"/>
          </a:xfrm>
          <a:prstGeom prst="rect">
            <a:avLst/>
          </a:prstGeom>
          <a:noFill/>
        </p:spPr>
        <p:txBody>
          <a:bodyPr wrap="square" lIns="91440" tIns="45720" rIns="91440" bIns="45720" rtlCol="0" anchor="t">
            <a:spAutoFit/>
          </a:bodyPr>
          <a:lstStyle/>
          <a:p>
            <a:pPr algn="ctr"/>
            <a:r>
              <a:rPr lang="en-US" u="none" strike="noStrike">
                <a:solidFill>
                  <a:schemeClr val="bg1"/>
                </a:solidFill>
                <a:effectLst/>
                <a:latin typeface="Calibri"/>
                <a:ea typeface="Calibri"/>
                <a:cs typeface="Calibri"/>
              </a:rPr>
              <a:t>Memphis-Shelby County Schools offers educational and employment opportunities without regard to race, color, religion, sex, creed, age, disability, national origin, or genetic information.</a:t>
            </a:r>
            <a:endParaRPr lang="en-US"/>
          </a:p>
        </p:txBody>
      </p:sp>
    </p:spTree>
    <p:extLst>
      <p:ext uri="{BB962C8B-B14F-4D97-AF65-F5344CB8AC3E}">
        <p14:creationId xmlns:p14="http://schemas.microsoft.com/office/powerpoint/2010/main" val="15127572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49</TotalTime>
  <Words>955</Words>
  <Application>Microsoft Office PowerPoint</Application>
  <PresentationFormat>Widescreen</PresentationFormat>
  <Paragraphs>77</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SHAWN P PACHUCKI</dc:creator>
  <cp:lastModifiedBy>DIVALYN L GORDON</cp:lastModifiedBy>
  <cp:revision>25</cp:revision>
  <dcterms:created xsi:type="dcterms:W3CDTF">2021-01-13T15:17:27Z</dcterms:created>
  <dcterms:modified xsi:type="dcterms:W3CDTF">2025-06-06T14:21:45Z</dcterms:modified>
</cp:coreProperties>
</file>